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0" r:id="rId3"/>
    <p:sldId id="288" r:id="rId4"/>
    <p:sldId id="266" r:id="rId5"/>
    <p:sldId id="290" r:id="rId6"/>
    <p:sldId id="268" r:id="rId7"/>
    <p:sldId id="269" r:id="rId8"/>
    <p:sldId id="271" r:id="rId9"/>
    <p:sldId id="272" r:id="rId10"/>
    <p:sldId id="273" r:id="rId11"/>
    <p:sldId id="293" r:id="rId12"/>
    <p:sldId id="274" r:id="rId13"/>
    <p:sldId id="294" r:id="rId14"/>
    <p:sldId id="295" r:id="rId15"/>
    <p:sldId id="275" r:id="rId16"/>
    <p:sldId id="297" r:id="rId17"/>
    <p:sldId id="277" r:id="rId18"/>
    <p:sldId id="278" r:id="rId19"/>
    <p:sldId id="276" r:id="rId20"/>
    <p:sldId id="298" r:id="rId21"/>
    <p:sldId id="299" r:id="rId22"/>
    <p:sldId id="300" r:id="rId23"/>
    <p:sldId id="301" r:id="rId24"/>
    <p:sldId id="303" r:id="rId25"/>
    <p:sldId id="302" r:id="rId26"/>
    <p:sldId id="304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94FB2"/>
    <a:srgbClr val="822871"/>
    <a:srgbClr val="FF66CC"/>
    <a:srgbClr val="FF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8" autoAdjust="0"/>
    <p:restoredTop sz="94599"/>
  </p:normalViewPr>
  <p:slideViewPr>
    <p:cSldViewPr>
      <p:cViewPr varScale="1">
        <p:scale>
          <a:sx n="68" d="100"/>
          <a:sy n="68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994916"/>
            <a:ext cx="5105400" cy="2868168"/>
          </a:xfrm>
        </p:spPr>
        <p:txBody>
          <a:bodyPr/>
          <a:lstStyle/>
          <a:p>
            <a:pPr algn="ctr"/>
            <a:r>
              <a:rPr lang="en-US" sz="5000" dirty="0"/>
              <a:t>NEW FEATURES OF THE TEXTBOOK</a:t>
            </a:r>
            <a:br>
              <a:rPr lang="en-US" sz="5000" dirty="0"/>
            </a:br>
            <a:r>
              <a:rPr lang="en-US" sz="5000" dirty="0"/>
              <a:t>CLASS 4 </a:t>
            </a:r>
            <a:r>
              <a:rPr lang="en-US" sz="5000" dirty="0">
                <a:latin typeface="Arial Narrow" pitchFamily="34" charset="0"/>
              </a:rPr>
              <a:t>&amp;</a:t>
            </a:r>
            <a:r>
              <a:rPr lang="en-US" sz="5000" dirty="0"/>
              <a:t> 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5334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Try your own - CLASS 5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274064"/>
            <a:ext cx="3810000" cy="4943856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This is a vocabulary enrichment activity.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It helps the children learn a word and its equivalent Tamil word and its parts of speech. </a:t>
            </a:r>
          </a:p>
          <a:p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It is interesting for children as they can relate it to their mother tongue and draw.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C09890F6-0F84-4410-B275-A7F27E64E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703832"/>
            <a:ext cx="3424778" cy="34503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762000"/>
          </a:xfrm>
        </p:spPr>
        <p:txBody>
          <a:bodyPr>
            <a:normAutofit/>
          </a:bodyPr>
          <a:lstStyle/>
          <a:p>
            <a:r>
              <a:rPr lang="en-IN" sz="3600" dirty="0"/>
              <a:t>L</a:t>
            </a:r>
            <a:r>
              <a:rPr sz="3600" dirty="0"/>
              <a:t>et us know </a:t>
            </a:r>
            <a:r>
              <a:rPr lang="en-US" sz="3600" dirty="0"/>
              <a:t>–</a:t>
            </a:r>
            <a:r>
              <a:rPr sz="3600" dirty="0"/>
              <a:t> 4 </a:t>
            </a:r>
            <a:r>
              <a:rPr sz="3600" dirty="0">
                <a:latin typeface="Arial Narrow" pitchFamily="34" charset="0"/>
              </a:rPr>
              <a:t>&amp;</a:t>
            </a:r>
            <a:r>
              <a:rPr sz="3600" dirty="0"/>
              <a:t> 5 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572000" cy="4752752"/>
          </a:xfrm>
        </p:spPr>
        <p:txBody>
          <a:bodyPr>
            <a:normAutofit/>
          </a:bodyPr>
          <a:lstStyle/>
          <a:p>
            <a:r>
              <a:rPr lang="en-US" dirty="0"/>
              <a:t>It </a:t>
            </a:r>
            <a:r>
              <a:rPr lang="en-US" dirty="0" err="1"/>
              <a:t>emphasises</a:t>
            </a:r>
            <a:r>
              <a:rPr lang="en-US" dirty="0"/>
              <a:t> on teaching grammar.</a:t>
            </a:r>
          </a:p>
          <a:p>
            <a:r>
              <a:rPr lang="en-US" dirty="0"/>
              <a:t>Grammar is explained through pictures so that children can understand easily.</a:t>
            </a:r>
          </a:p>
          <a:p>
            <a:r>
              <a:rPr lang="en-US" dirty="0"/>
              <a:t>Exercises are given for children to practice.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D3EEF02-8EBE-463C-9C5F-CB4CB2845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680" y="1981200"/>
            <a:ext cx="2809702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533400"/>
          </a:xfrm>
        </p:spPr>
        <p:txBody>
          <a:bodyPr>
            <a:normAutofit/>
          </a:bodyPr>
          <a:lstStyle/>
          <a:p>
            <a:r>
              <a:rPr lang="en-US" sz="3200" dirty="0"/>
              <a:t>Let us </a:t>
            </a:r>
            <a:r>
              <a:rPr sz="3200" dirty="0"/>
              <a:t>understand - 4 </a:t>
            </a:r>
            <a:r>
              <a:rPr sz="3200" dirty="0">
                <a:latin typeface="Arial Narrow" pitchFamily="34" charset="0"/>
              </a:rPr>
              <a:t>&amp;</a:t>
            </a:r>
            <a:r>
              <a:rPr sz="3200" dirty="0"/>
              <a:t> 5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990600"/>
            <a:ext cx="39624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/>
              <a:t>This section has leveled activities for all the children. </a:t>
            </a:r>
          </a:p>
          <a:p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Some exercises are oral whereas some are written. </a:t>
            </a:r>
          </a:p>
          <a:p>
            <a:r>
              <a:rPr lang="en-US" sz="2400" dirty="0"/>
              <a:t>These writing exercises are very simple.</a:t>
            </a:r>
          </a:p>
          <a:p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Teacher can assist children to complete the exercise according to the level they are at</a:t>
            </a:r>
            <a:r>
              <a:rPr lang="en-US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1FD9BD0-F8FC-4F70-B7A6-3B2A4E579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952" y="990600"/>
            <a:ext cx="3384808" cy="485851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533400"/>
          </a:xfrm>
        </p:spPr>
        <p:txBody>
          <a:bodyPr>
            <a:normAutofit/>
          </a:bodyPr>
          <a:lstStyle/>
          <a:p>
            <a:r>
              <a:rPr sz="3200" dirty="0"/>
              <a:t>Let us read </a:t>
            </a:r>
            <a:r>
              <a:rPr lang="en-US" sz="3200" dirty="0"/>
              <a:t>–</a:t>
            </a:r>
            <a:r>
              <a:rPr sz="3200" dirty="0"/>
              <a:t> 4 </a:t>
            </a:r>
            <a:r>
              <a:rPr sz="3200" dirty="0">
                <a:latin typeface="Arial Narrow" pitchFamily="34" charset="0"/>
              </a:rPr>
              <a:t>&amp;</a:t>
            </a:r>
            <a:r>
              <a:rPr sz="3200" dirty="0"/>
              <a:t> 5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495800" cy="49813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This is a supplementary  story.</a:t>
            </a:r>
          </a:p>
          <a:p>
            <a:r>
              <a:rPr lang="en-US" dirty="0"/>
              <a:t>It has simple stories for students to enjoy.</a:t>
            </a:r>
          </a:p>
          <a:p>
            <a:r>
              <a:rPr lang="en-US" dirty="0"/>
              <a:t>The teacher should read the lesson to the children.</a:t>
            </a:r>
          </a:p>
          <a:p>
            <a:r>
              <a:rPr lang="en-US" dirty="0"/>
              <a:t>Certain exercises are followed by the story for the children to answer.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A00E1AD-EDF2-470C-A3B9-93951E4EF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257300"/>
            <a:ext cx="2985356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609600"/>
          </a:xfrm>
        </p:spPr>
        <p:txBody>
          <a:bodyPr>
            <a:normAutofit/>
          </a:bodyPr>
          <a:lstStyle/>
          <a:p>
            <a:r>
              <a:rPr lang="en-US" sz="3200" dirty="0"/>
              <a:t>Let us listen – 4 </a:t>
            </a:r>
            <a:r>
              <a:rPr lang="en-US" sz="3200" dirty="0">
                <a:latin typeface="Arial Narrow" pitchFamily="34" charset="0"/>
              </a:rPr>
              <a:t>&amp;</a:t>
            </a:r>
            <a:r>
              <a:rPr lang="en-US" sz="3200" dirty="0"/>
              <a:t> 5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066801"/>
            <a:ext cx="7620000" cy="5638800"/>
          </a:xfrm>
        </p:spPr>
        <p:txBody>
          <a:bodyPr>
            <a:normAutofit fontScale="92500"/>
          </a:bodyPr>
          <a:lstStyle/>
          <a:p>
            <a:r>
              <a:rPr lang="en-US" sz="2600" dirty="0"/>
              <a:t>Children are so keen to learn through technology.</a:t>
            </a:r>
          </a:p>
          <a:p>
            <a:r>
              <a:rPr lang="en-US" sz="2600" dirty="0"/>
              <a:t>This digital section helps children listen attentively.</a:t>
            </a:r>
          </a:p>
          <a:p>
            <a:r>
              <a:rPr lang="en-US" sz="2600" dirty="0"/>
              <a:t>Always prefer to scan the QR Code for this section.</a:t>
            </a:r>
          </a:p>
          <a:p>
            <a:r>
              <a:rPr lang="en-US" sz="2600" dirty="0"/>
              <a:t>Make children listen and respond to the audio.</a:t>
            </a:r>
          </a:p>
          <a:p>
            <a:r>
              <a:rPr lang="en-US" sz="2600" dirty="0"/>
              <a:t>Diverse listening comprehension tools are used such as:</a:t>
            </a:r>
          </a:p>
          <a:p>
            <a:pPr lvl="1"/>
            <a:r>
              <a:rPr lang="en-US" sz="2600" dirty="0"/>
              <a:t>Dialogue</a:t>
            </a:r>
          </a:p>
          <a:p>
            <a:pPr lvl="1"/>
            <a:r>
              <a:rPr lang="en-US" sz="2600" dirty="0"/>
              <a:t>Riddles</a:t>
            </a:r>
          </a:p>
          <a:p>
            <a:pPr lvl="1"/>
            <a:r>
              <a:rPr lang="en-US" sz="2600" dirty="0"/>
              <a:t>Movie clip</a:t>
            </a:r>
          </a:p>
          <a:p>
            <a:pPr lvl="1"/>
            <a:r>
              <a:rPr lang="en-US" sz="2600" dirty="0"/>
              <a:t>Railway announcement </a:t>
            </a:r>
          </a:p>
          <a:p>
            <a:pPr lvl="1"/>
            <a:r>
              <a:rPr lang="en-US" sz="2600" dirty="0"/>
              <a:t>Classroom directions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1137669-F8E9-447E-9DC9-353260DE4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920" y="3581400"/>
            <a:ext cx="384048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6096000" cy="716280"/>
          </a:xfrm>
        </p:spPr>
        <p:txBody>
          <a:bodyPr>
            <a:normAutofit/>
          </a:bodyPr>
          <a:lstStyle/>
          <a:p>
            <a:r>
              <a:rPr lang="en-US" sz="3200" dirty="0"/>
              <a:t>LET US READ ALOUD – 4 </a:t>
            </a:r>
            <a:r>
              <a:rPr lang="en-US" sz="3200" dirty="0">
                <a:latin typeface="Arial Narrow" pitchFamily="34" charset="0"/>
              </a:rPr>
              <a:t>&amp;</a:t>
            </a:r>
            <a:r>
              <a:rPr lang="en-US" sz="3200" dirty="0"/>
              <a:t> 5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990600"/>
            <a:ext cx="4648200" cy="5562600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It is a self-reading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Simple passages with not more than 150 words are given based on the theme.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Help students to read it on their own at least thrice.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Passages are  built with repetitive structures or phrases to help children build skills to:</a:t>
            </a:r>
          </a:p>
          <a:p>
            <a:pPr marL="806958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to order/sequence</a:t>
            </a:r>
          </a:p>
          <a:p>
            <a:pPr marL="806958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to find characteristics</a:t>
            </a:r>
          </a:p>
          <a:p>
            <a:pPr marL="806958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to identify an event</a:t>
            </a:r>
          </a:p>
          <a:p>
            <a:pPr marL="806958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to associate picture with words</a:t>
            </a:r>
          </a:p>
          <a:p>
            <a:pPr marL="806958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to identify the main idea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Motivate children to enjoy the reading and the exercises.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676400" y="7162800"/>
            <a:ext cx="5562600" cy="485552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0E17AB5-515C-4D06-B3BD-48E12412E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333500"/>
            <a:ext cx="2837318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457200"/>
          </a:xfrm>
        </p:spPr>
        <p:txBody>
          <a:bodyPr>
            <a:normAutofit/>
          </a:bodyPr>
          <a:lstStyle/>
          <a:p>
            <a:r>
              <a:rPr lang="en-US" sz="2800" dirty="0"/>
              <a:t>Let us write – 4 </a:t>
            </a:r>
            <a:r>
              <a:rPr lang="en-US" sz="2800" dirty="0">
                <a:latin typeface="Arial Narrow" pitchFamily="34" charset="0"/>
              </a:rPr>
              <a:t>&amp;</a:t>
            </a:r>
            <a:r>
              <a:rPr lang="en-US" sz="2800" dirty="0"/>
              <a:t> 5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762000"/>
            <a:ext cx="4572000" cy="5791200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Builds writing skills that are relevant.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Kindles their creative writing abilities.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Familiar story is given for descriptive writing to scaffold the skill for children.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Some examples of writing skills built are:</a:t>
            </a:r>
          </a:p>
          <a:p>
            <a:pPr marL="864108" lvl="1" indent="-342900">
              <a:buFont typeface="Arial" panose="020B0604020202020204" pitchFamily="34" charset="0"/>
              <a:buChar char="•"/>
            </a:pPr>
            <a:r>
              <a:rPr lang="en-US" sz="2500" dirty="0"/>
              <a:t>Filling an application form</a:t>
            </a:r>
          </a:p>
          <a:p>
            <a:pPr marL="864108" lvl="1" indent="-342900">
              <a:buFont typeface="Arial" panose="020B0604020202020204" pitchFamily="34" charset="0"/>
              <a:buChar char="•"/>
            </a:pPr>
            <a:r>
              <a:rPr lang="en-US" sz="2500" dirty="0"/>
              <a:t>Letter writing </a:t>
            </a:r>
          </a:p>
          <a:p>
            <a:pPr marL="864108" lvl="1" indent="-342900">
              <a:buFont typeface="Arial" panose="020B0604020202020204" pitchFamily="34" charset="0"/>
              <a:buChar char="•"/>
            </a:pPr>
            <a:r>
              <a:rPr lang="en-US" sz="2500" dirty="0"/>
              <a:t>Descriptive writing</a:t>
            </a:r>
          </a:p>
          <a:p>
            <a:pPr marL="864108" lvl="1" indent="-342900">
              <a:buFont typeface="Arial" panose="020B0604020202020204" pitchFamily="34" charset="0"/>
              <a:buChar char="•"/>
            </a:pPr>
            <a:r>
              <a:rPr lang="en-US" sz="2500" dirty="0"/>
              <a:t>Writing autobiography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34EDB31-16DB-43D4-AAA7-CA71D85C0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219200"/>
            <a:ext cx="3149260" cy="441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5782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897880" cy="487680"/>
          </a:xfrm>
        </p:spPr>
        <p:txBody>
          <a:bodyPr>
            <a:normAutofit/>
          </a:bodyPr>
          <a:lstStyle/>
          <a:p>
            <a:r>
              <a:rPr lang="en-US" sz="2800" dirty="0"/>
              <a:t>I can </a:t>
            </a:r>
            <a:r>
              <a:rPr sz="2800" dirty="0"/>
              <a:t>do - </a:t>
            </a:r>
            <a:r>
              <a:rPr lang="en-IN" sz="2800" dirty="0"/>
              <a:t>4</a:t>
            </a:r>
            <a:r>
              <a:rPr sz="2800" dirty="0"/>
              <a:t> </a:t>
            </a:r>
            <a:r>
              <a:rPr sz="2800" dirty="0">
                <a:latin typeface="Arial Narrow" pitchFamily="34" charset="0"/>
              </a:rPr>
              <a:t>&amp;</a:t>
            </a:r>
            <a:r>
              <a:rPr sz="2800" dirty="0"/>
              <a:t> </a:t>
            </a:r>
            <a:r>
              <a:rPr lang="en-IN" sz="2800" dirty="0"/>
              <a:t>5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066800"/>
            <a:ext cx="3276600" cy="5181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/>
              <a:t>This is an evaluation exercise and can be used as a Formative Assessment. 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This exercise will help the teacher understand how children are learning.  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The goal is to ensure that every child can complete the exercise independently.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The teacher can plan remedial activities depending on the children’s performance.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EBC4A90-EDFE-492A-9EC1-A483BF9A5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868680"/>
            <a:ext cx="3639019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5897880" cy="487680"/>
          </a:xfrm>
        </p:spPr>
        <p:txBody>
          <a:bodyPr>
            <a:normAutofit/>
          </a:bodyPr>
          <a:lstStyle/>
          <a:p>
            <a:r>
              <a:rPr lang="en-US" sz="2800" dirty="0"/>
              <a:t>Learning </a:t>
            </a:r>
            <a:r>
              <a:rPr sz="2800" dirty="0"/>
              <a:t>outcomes - 4 </a:t>
            </a:r>
            <a:r>
              <a:rPr sz="2800" dirty="0">
                <a:latin typeface="Arial Narrow" pitchFamily="34" charset="0"/>
              </a:rPr>
              <a:t>&amp;</a:t>
            </a:r>
            <a:r>
              <a:rPr sz="2800" dirty="0"/>
              <a:t> 5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066800"/>
            <a:ext cx="4038600" cy="5181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It is important for children to see how they are learning. 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This is a checklist for the students to measure their learning. 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It gives children a sense of accomplishment when they </a:t>
            </a:r>
            <a:r>
              <a:rPr lang="en-US" sz="2400" dirty="0" err="1"/>
              <a:t>colour</a:t>
            </a:r>
            <a:r>
              <a:rPr lang="en-US" sz="2400" dirty="0"/>
              <a:t> the balloons.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1889A14-5AA5-4601-AAFA-4B1B22DCA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808" y="952500"/>
            <a:ext cx="3350934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0104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QR codes - When and </a:t>
            </a:r>
            <a:r>
              <a:rPr sz="3200" dirty="0"/>
              <a:t>Why - 4 </a:t>
            </a:r>
            <a:r>
              <a:rPr sz="3200" dirty="0">
                <a:latin typeface="Arial Narrow" pitchFamily="34" charset="0"/>
              </a:rPr>
              <a:t>&amp;</a:t>
            </a:r>
            <a:r>
              <a:rPr sz="3200" dirty="0"/>
              <a:t> 5</a:t>
            </a:r>
            <a:endParaRPr lang="en-US" sz="3200" dirty="0"/>
          </a:p>
        </p:txBody>
      </p:sp>
      <p:sp>
        <p:nvSpPr>
          <p:cNvPr id="8" name="Text Placeholder 2">
            <a:extLst>
              <a:ext uri="{FF2B5EF4-FFF2-40B4-BE49-F238E27FC236}">
                <a16:creationId xmlns="" xmlns:a16="http://schemas.microsoft.com/office/drawing/2014/main" id="{C155223E-2EA6-4231-9836-72D5128F8EC8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57200" y="1066800"/>
            <a:ext cx="5257800" cy="4495800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3400" dirty="0"/>
              <a:t> Innovative attempt</a:t>
            </a:r>
          </a:p>
          <a:p>
            <a:endParaRPr lang="en-US" sz="3400" dirty="0"/>
          </a:p>
          <a:p>
            <a:pPr>
              <a:buFont typeface="Arial" pitchFamily="34" charset="0"/>
              <a:buChar char="•"/>
            </a:pPr>
            <a:r>
              <a:rPr lang="en-US" sz="3400" dirty="0"/>
              <a:t> Digitalization of content and assessment</a:t>
            </a:r>
          </a:p>
          <a:p>
            <a:pPr>
              <a:buFont typeface="Arial" pitchFamily="34" charset="0"/>
              <a:buChar char="•"/>
            </a:pPr>
            <a:endParaRPr lang="en-US" sz="3400" dirty="0"/>
          </a:p>
          <a:p>
            <a:pPr>
              <a:buFont typeface="Arial" pitchFamily="34" charset="0"/>
              <a:buChar char="•"/>
            </a:pPr>
            <a:r>
              <a:rPr lang="en-US" sz="3400" dirty="0"/>
              <a:t>Supplementary tool</a:t>
            </a:r>
          </a:p>
          <a:p>
            <a:pPr>
              <a:buFont typeface="Arial" pitchFamily="34" charset="0"/>
              <a:buChar char="•"/>
            </a:pPr>
            <a:endParaRPr lang="en-US" sz="3400" dirty="0"/>
          </a:p>
          <a:p>
            <a:pPr>
              <a:buFont typeface="Arial" pitchFamily="34" charset="0"/>
              <a:buChar char="•"/>
            </a:pPr>
            <a:r>
              <a:rPr lang="en-US" sz="3400" dirty="0"/>
              <a:t>Downloadable videos</a:t>
            </a:r>
          </a:p>
          <a:p>
            <a:pPr>
              <a:buFont typeface="Arial" pitchFamily="34" charset="0"/>
              <a:buChar char="•"/>
            </a:pPr>
            <a:endParaRPr lang="en-US" sz="3400" dirty="0"/>
          </a:p>
          <a:p>
            <a:pPr>
              <a:buFont typeface="Arial" pitchFamily="34" charset="0"/>
              <a:buChar char="•"/>
            </a:pPr>
            <a:r>
              <a:rPr lang="en-US" sz="3400" dirty="0"/>
              <a:t>Used after completion of content  in  </a:t>
            </a:r>
            <a:r>
              <a:rPr lang="en-US" sz="3400" dirty="0">
                <a:solidFill>
                  <a:srgbClr val="FF0000"/>
                </a:solidFill>
              </a:rPr>
              <a:t>Let us learn,</a:t>
            </a:r>
            <a:r>
              <a:rPr lang="en-US" sz="3400" dirty="0"/>
              <a:t> </a:t>
            </a:r>
            <a:r>
              <a:rPr lang="en-US" sz="3400" dirty="0">
                <a:solidFill>
                  <a:srgbClr val="FF0000"/>
                </a:solidFill>
              </a:rPr>
              <a:t>Let us know,</a:t>
            </a:r>
            <a:r>
              <a:rPr lang="en-US" sz="3400" dirty="0"/>
              <a:t> and </a:t>
            </a:r>
            <a:r>
              <a:rPr lang="en-US" sz="3400" dirty="0">
                <a:solidFill>
                  <a:srgbClr val="FF0000"/>
                </a:solidFill>
              </a:rPr>
              <a:t>Let us sing </a:t>
            </a:r>
            <a:r>
              <a:rPr lang="en-US" sz="3400" dirty="0"/>
              <a:t>and for assessment after </a:t>
            </a:r>
            <a:r>
              <a:rPr lang="en-US" sz="3400" dirty="0">
                <a:solidFill>
                  <a:srgbClr val="FF0000"/>
                </a:solidFill>
              </a:rPr>
              <a:t>I can do</a:t>
            </a:r>
          </a:p>
          <a:p>
            <a:endParaRPr lang="en-US" sz="1900" dirty="0"/>
          </a:p>
          <a:p>
            <a:pPr>
              <a:buFont typeface="Arial" pitchFamily="34" charset="0"/>
              <a:buChar char="•"/>
            </a:pPr>
            <a:endParaRPr lang="en-US" sz="1900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r>
              <a:rPr lang="en-US" dirty="0"/>
              <a:t>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7BD4002-CE49-4A93-A732-6C280ACC6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325" y="4566260"/>
            <a:ext cx="1895475" cy="199267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textbook – Class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units = 3</a:t>
            </a:r>
          </a:p>
          <a:p>
            <a:r>
              <a:rPr lang="en-US" dirty="0"/>
              <a:t>Titles </a:t>
            </a:r>
          </a:p>
          <a:p>
            <a:pPr lvl="1"/>
            <a:r>
              <a:rPr lang="en-US" dirty="0"/>
              <a:t>Unit 1 – A World with Robots</a:t>
            </a:r>
          </a:p>
          <a:p>
            <a:pPr lvl="1"/>
            <a:r>
              <a:rPr lang="en-US" dirty="0"/>
              <a:t>Unit 2 – My Hobbies</a:t>
            </a:r>
          </a:p>
          <a:p>
            <a:pPr lvl="1"/>
            <a:r>
              <a:rPr lang="en-US" dirty="0"/>
              <a:t>Unit 3 – Time for a Journey</a:t>
            </a:r>
          </a:p>
          <a:p>
            <a:r>
              <a:rPr lang="en-US" dirty="0"/>
              <a:t>The themes are child friendly</a:t>
            </a:r>
          </a:p>
          <a:p>
            <a:r>
              <a:rPr lang="en-US" dirty="0"/>
              <a:t>Help children relate with the textbook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pedagogy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IN" sz="2800" dirty="0" smtClean="0"/>
              <a:t>Model - 1</a:t>
            </a:r>
            <a:endParaRPr lang="en-IN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Class 		:	</a:t>
            </a:r>
            <a:r>
              <a:rPr lang="en-US" dirty="0" smtClean="0"/>
              <a:t>V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Term			: 	II</a:t>
            </a:r>
          </a:p>
          <a:p>
            <a:pPr>
              <a:buNone/>
            </a:pPr>
            <a:r>
              <a:rPr lang="en-US" dirty="0" smtClean="0"/>
              <a:t>Unit			: 	</a:t>
            </a:r>
            <a:r>
              <a:rPr lang="en-US" dirty="0" smtClean="0"/>
              <a:t>1 (Suffix)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Topic 		: 	Let us know</a:t>
            </a:r>
          </a:p>
          <a:p>
            <a:pPr>
              <a:buNone/>
            </a:pPr>
            <a:r>
              <a:rPr lang="en-US" dirty="0" smtClean="0"/>
              <a:t>Content 		: 	He / She / It</a:t>
            </a:r>
          </a:p>
          <a:p>
            <a:pPr>
              <a:buNone/>
            </a:pPr>
            <a:r>
              <a:rPr lang="en-US" dirty="0" smtClean="0"/>
              <a:t>TLM 			</a:t>
            </a:r>
            <a:r>
              <a:rPr lang="en-US" dirty="0" smtClean="0"/>
              <a:t>:Flashcards of words</a:t>
            </a:r>
            <a:r>
              <a:rPr lang="en-US" dirty="0" smtClean="0"/>
              <a:t>	</a:t>
            </a:r>
            <a:endParaRPr lang="en-IN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5897880" cy="401972"/>
          </a:xfrm>
        </p:spPr>
        <p:txBody>
          <a:bodyPr/>
          <a:lstStyle/>
          <a:p>
            <a:r>
              <a:rPr lang="en-IN" dirty="0" smtClean="0"/>
              <a:t>Textbook reference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71472" y="714356"/>
            <a:ext cx="5897880" cy="428628"/>
          </a:xfrm>
        </p:spPr>
        <p:txBody>
          <a:bodyPr>
            <a:normAutofit/>
          </a:bodyPr>
          <a:lstStyle/>
          <a:p>
            <a:pPr algn="ctr"/>
            <a:r>
              <a:rPr lang="en-IN" sz="2400" dirty="0" smtClean="0"/>
              <a:t>Class V – Term 2 – Unit 1</a:t>
            </a:r>
            <a:endParaRPr lang="en-IN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98" t="3526" r="6525" b="2728"/>
          <a:stretch>
            <a:fillRect/>
          </a:stretch>
        </p:blipFill>
        <p:spPr>
          <a:xfrm>
            <a:off x="1928794" y="1285860"/>
            <a:ext cx="3571900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329510" cy="544848"/>
          </a:xfrm>
        </p:spPr>
        <p:txBody>
          <a:bodyPr/>
          <a:lstStyle/>
          <a:p>
            <a:r>
              <a:rPr lang="en-IN" dirty="0" smtClean="0"/>
              <a:t>Demonstration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7239000" cy="5576682"/>
          </a:xfrm>
        </p:spPr>
        <p:txBody>
          <a:bodyPr/>
          <a:lstStyle/>
          <a:p>
            <a:pPr>
              <a:buNone/>
            </a:pPr>
            <a:r>
              <a:rPr lang="en-IN" dirty="0" smtClean="0"/>
              <a:t>Motivation :</a:t>
            </a:r>
          </a:p>
          <a:p>
            <a:pPr>
              <a:buNone/>
            </a:pPr>
            <a:r>
              <a:rPr lang="en-IN" sz="2000" dirty="0" smtClean="0"/>
              <a:t>Hello kids! Good morning.</a:t>
            </a:r>
          </a:p>
          <a:p>
            <a:pPr>
              <a:buNone/>
            </a:pPr>
            <a:r>
              <a:rPr lang="en-IN" sz="2000" dirty="0" smtClean="0"/>
              <a:t>Look at this flower. How is it?</a:t>
            </a:r>
          </a:p>
          <a:p>
            <a:pPr>
              <a:buNone/>
            </a:pPr>
            <a:r>
              <a:rPr lang="en-IN" sz="2000" dirty="0" smtClean="0"/>
              <a:t>Beautiful, isn’t it?</a:t>
            </a:r>
          </a:p>
          <a:p>
            <a:pPr>
              <a:buNone/>
            </a:pPr>
            <a:r>
              <a:rPr lang="en-IN" sz="2000" dirty="0" smtClean="0"/>
              <a:t>Look at this picture. How is it?</a:t>
            </a:r>
          </a:p>
          <a:p>
            <a:pPr>
              <a:buNone/>
            </a:pPr>
            <a:r>
              <a:rPr lang="en-IN" sz="2000" dirty="0" smtClean="0"/>
              <a:t>Colourful.. Right.</a:t>
            </a:r>
          </a:p>
          <a:p>
            <a:pPr>
              <a:buNone/>
            </a:pPr>
            <a:r>
              <a:rPr lang="en-IN" sz="2000" dirty="0" smtClean="0"/>
              <a:t>Ok. You all look very joyful. Good.</a:t>
            </a:r>
          </a:p>
          <a:p>
            <a:pPr>
              <a:buNone/>
            </a:pPr>
            <a:endParaRPr lang="en-IN" sz="1800" dirty="0" smtClean="0"/>
          </a:p>
          <a:p>
            <a:pPr>
              <a:buNone/>
            </a:pPr>
            <a:r>
              <a:rPr lang="en-IN" sz="1800" dirty="0" smtClean="0"/>
              <a:t>Note: As you say these expressions write the words beautiful, joyful and colourful on the board. </a:t>
            </a:r>
            <a:endParaRPr lang="en-IN" sz="1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Content </a:t>
            </a:r>
            <a:r>
              <a:rPr lang="en-IN" dirty="0" err="1" smtClean="0"/>
              <a:t>TRansaction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7239000" cy="5005178"/>
          </a:xfrm>
        </p:spPr>
        <p:txBody>
          <a:bodyPr>
            <a:normAutofit/>
          </a:bodyPr>
          <a:lstStyle/>
          <a:p>
            <a:r>
              <a:rPr lang="en-IN" sz="2000" dirty="0" smtClean="0"/>
              <a:t>Have chits of words separately.</a:t>
            </a:r>
          </a:p>
          <a:p>
            <a:r>
              <a:rPr lang="en-IN" sz="2000" dirty="0" smtClean="0"/>
              <a:t>Ex</a:t>
            </a:r>
          </a:p>
          <a:p>
            <a:r>
              <a:rPr lang="en-IN" sz="2000" dirty="0" smtClean="0">
                <a:solidFill>
                  <a:srgbClr val="FF0000"/>
                </a:solidFill>
              </a:rPr>
              <a:t>joy</a:t>
            </a:r>
            <a:r>
              <a:rPr lang="en-IN" sz="2000" dirty="0" smtClean="0"/>
              <a:t>   </a:t>
            </a:r>
            <a:r>
              <a:rPr lang="en-IN" sz="2000" dirty="0" err="1" smtClean="0">
                <a:solidFill>
                  <a:srgbClr val="00B050"/>
                </a:solidFill>
              </a:rPr>
              <a:t>ful</a:t>
            </a:r>
            <a:endParaRPr lang="en-IN" sz="2000" dirty="0" smtClean="0">
              <a:solidFill>
                <a:srgbClr val="00B050"/>
              </a:solidFill>
            </a:endParaRPr>
          </a:p>
          <a:p>
            <a:r>
              <a:rPr lang="en-IN" sz="2000" dirty="0" smtClean="0">
                <a:solidFill>
                  <a:srgbClr val="FF0000"/>
                </a:solidFill>
              </a:rPr>
              <a:t>colour</a:t>
            </a:r>
            <a:r>
              <a:rPr lang="en-IN" sz="2000" dirty="0" smtClean="0"/>
              <a:t>  </a:t>
            </a:r>
            <a:r>
              <a:rPr lang="en-IN" sz="2000" dirty="0" err="1" smtClean="0">
                <a:solidFill>
                  <a:srgbClr val="00B050"/>
                </a:solidFill>
              </a:rPr>
              <a:t>ful</a:t>
            </a:r>
            <a:r>
              <a:rPr lang="en-IN" sz="2000" dirty="0" smtClean="0"/>
              <a:t> </a:t>
            </a:r>
          </a:p>
          <a:p>
            <a:r>
              <a:rPr lang="en-IN" sz="2000" dirty="0" smtClean="0"/>
              <a:t>Now join them together and read as a whole word</a:t>
            </a:r>
          </a:p>
          <a:p>
            <a:r>
              <a:rPr lang="en-IN" sz="2000" dirty="0" smtClean="0"/>
              <a:t>joyful   colourful etc</a:t>
            </a:r>
          </a:p>
          <a:p>
            <a:r>
              <a:rPr lang="en-IN" sz="2000" dirty="0" smtClean="0"/>
              <a:t>Teach other examples given in the textbook for – </a:t>
            </a:r>
            <a:r>
              <a:rPr lang="en-IN" sz="2000" dirty="0" err="1" smtClean="0"/>
              <a:t>ful</a:t>
            </a:r>
            <a:r>
              <a:rPr lang="en-IN" sz="2000" dirty="0" smtClean="0"/>
              <a:t>, -</a:t>
            </a:r>
            <a:r>
              <a:rPr lang="en-IN" sz="2000" dirty="0" err="1" smtClean="0"/>
              <a:t>ment</a:t>
            </a:r>
            <a:r>
              <a:rPr lang="en-IN" sz="2000" dirty="0" smtClean="0"/>
              <a:t>, - </a:t>
            </a:r>
            <a:r>
              <a:rPr lang="en-IN" sz="2000" dirty="0" err="1" smtClean="0"/>
              <a:t>er</a:t>
            </a:r>
            <a:r>
              <a:rPr lang="en-IN" sz="2000" dirty="0" smtClean="0"/>
              <a:t>, -less</a:t>
            </a:r>
          </a:p>
          <a:p>
            <a:r>
              <a:rPr lang="en-IN" sz="2000" dirty="0" smtClean="0"/>
              <a:t>Explain the change in meaning bilingually.</a:t>
            </a:r>
          </a:p>
          <a:p>
            <a:r>
              <a:rPr lang="en-IN" sz="2000" dirty="0" smtClean="0"/>
              <a:t>Certain words change their part of speech. It has to be made clear by using in context. </a:t>
            </a:r>
          </a:p>
          <a:p>
            <a:r>
              <a:rPr lang="en-IN" sz="2000" dirty="0" smtClean="0"/>
              <a:t>EX : I like this </a:t>
            </a:r>
            <a:r>
              <a:rPr lang="en-IN" sz="2000" dirty="0" smtClean="0">
                <a:solidFill>
                  <a:srgbClr val="FF0000"/>
                </a:solidFill>
              </a:rPr>
              <a:t>colour</a:t>
            </a:r>
            <a:r>
              <a:rPr lang="en-IN" sz="2000" dirty="0" smtClean="0"/>
              <a:t>. The dress is </a:t>
            </a:r>
            <a:r>
              <a:rPr lang="en-IN" sz="2000" dirty="0" smtClean="0">
                <a:solidFill>
                  <a:srgbClr val="FF0000"/>
                </a:solidFill>
              </a:rPr>
              <a:t>colourful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Reinforcement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400948" cy="602512"/>
          </a:xfrm>
        </p:spPr>
        <p:txBody>
          <a:bodyPr>
            <a:normAutofit/>
          </a:bodyPr>
          <a:lstStyle/>
          <a:p>
            <a:r>
              <a:rPr lang="en-IN" sz="2000" dirty="0" smtClean="0"/>
              <a:t>Choose the correct suffix for these words and fill in the blanks</a:t>
            </a:r>
            <a:r>
              <a:rPr lang="en-IN" sz="1800" dirty="0" smtClean="0"/>
              <a:t>:</a:t>
            </a:r>
            <a:endParaRPr lang="en-IN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dirty="0" smtClean="0"/>
              <a:t>1. </a:t>
            </a:r>
            <a:r>
              <a:rPr lang="en-IN" dirty="0" smtClean="0"/>
              <a:t>small____ (</a:t>
            </a:r>
            <a:r>
              <a:rPr lang="en-IN" dirty="0" err="1" smtClean="0"/>
              <a:t>ful</a:t>
            </a:r>
            <a:r>
              <a:rPr lang="en-IN" dirty="0" smtClean="0"/>
              <a:t>/</a:t>
            </a:r>
            <a:r>
              <a:rPr lang="en-IN" dirty="0" err="1" smtClean="0"/>
              <a:t>er</a:t>
            </a:r>
            <a:r>
              <a:rPr lang="en-IN" dirty="0" smtClean="0"/>
              <a:t>)</a:t>
            </a:r>
          </a:p>
          <a:p>
            <a:r>
              <a:rPr lang="en-IN" dirty="0" smtClean="0"/>
              <a:t>2. cheer____ (</a:t>
            </a:r>
            <a:r>
              <a:rPr lang="en-IN" dirty="0" err="1" smtClean="0"/>
              <a:t>ful</a:t>
            </a:r>
            <a:r>
              <a:rPr lang="en-IN" dirty="0" smtClean="0"/>
              <a:t>/</a:t>
            </a:r>
            <a:r>
              <a:rPr lang="en-IN" dirty="0" err="1" smtClean="0"/>
              <a:t>ment</a:t>
            </a:r>
            <a:r>
              <a:rPr lang="en-IN" dirty="0" smtClean="0"/>
              <a:t>)</a:t>
            </a:r>
          </a:p>
          <a:p>
            <a:r>
              <a:rPr lang="en-IN" dirty="0" smtClean="0"/>
              <a:t>3. enjoy____ (</a:t>
            </a:r>
            <a:r>
              <a:rPr lang="en-IN" dirty="0" err="1" smtClean="0"/>
              <a:t>er</a:t>
            </a:r>
            <a:r>
              <a:rPr lang="en-IN" dirty="0" smtClean="0"/>
              <a:t>/</a:t>
            </a:r>
            <a:r>
              <a:rPr lang="en-IN" dirty="0" err="1" smtClean="0"/>
              <a:t>ment</a:t>
            </a:r>
            <a:r>
              <a:rPr lang="en-IN" dirty="0" smtClean="0"/>
              <a:t>)</a:t>
            </a:r>
          </a:p>
          <a:p>
            <a:r>
              <a:rPr lang="en-IN" dirty="0" smtClean="0"/>
              <a:t>4. fear_____(less/</a:t>
            </a:r>
            <a:r>
              <a:rPr lang="en-IN" dirty="0" err="1" smtClean="0"/>
              <a:t>ment</a:t>
            </a:r>
            <a:r>
              <a:rPr lang="en-IN" dirty="0" smtClean="0"/>
              <a:t>)</a:t>
            </a:r>
          </a:p>
          <a:p>
            <a:r>
              <a:rPr lang="en-IN" dirty="0" smtClean="0"/>
              <a:t>5. tall____(less/</a:t>
            </a:r>
            <a:r>
              <a:rPr lang="en-IN" dirty="0" err="1" smtClean="0"/>
              <a:t>er</a:t>
            </a:r>
            <a:r>
              <a:rPr lang="en-IN" dirty="0" smtClean="0"/>
              <a:t>)</a:t>
            </a:r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Assessment</a:t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IN" dirty="0" smtClean="0"/>
              <a:t>Choose </a:t>
            </a:r>
            <a:r>
              <a:rPr lang="en-IN" dirty="0" smtClean="0"/>
              <a:t>a word and an appropriate </a:t>
            </a:r>
            <a:r>
              <a:rPr lang="en-IN" dirty="0" smtClean="0"/>
              <a:t>suffix for the </a:t>
            </a:r>
            <a:r>
              <a:rPr lang="en-IN" dirty="0" smtClean="0"/>
              <a:t>word and create new words.</a:t>
            </a:r>
          </a:p>
          <a:p>
            <a:endParaRPr lang="en-IN" dirty="0" smtClean="0"/>
          </a:p>
          <a:p>
            <a:endParaRPr lang="en-IN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357158" y="2786058"/>
          <a:ext cx="7358115" cy="3686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2705"/>
                <a:gridCol w="2452705"/>
                <a:gridCol w="2452705"/>
              </a:tblGrid>
              <a:tr h="614367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Word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Suffix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New word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367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367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367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367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367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928662" y="2000240"/>
          <a:ext cx="611536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368"/>
                <a:gridCol w="3048000"/>
              </a:tblGrid>
              <a:tr h="357190">
                <a:tc>
                  <a:txBody>
                    <a:bodyPr/>
                    <a:lstStyle/>
                    <a:p>
                      <a:r>
                        <a:rPr lang="en-IN" dirty="0" smtClean="0">
                          <a:solidFill>
                            <a:schemeClr val="tx1"/>
                          </a:solidFill>
                        </a:rPr>
                        <a:t>Help</a:t>
                      </a:r>
                      <a:r>
                        <a:rPr lang="en-IN" baseline="0" dirty="0" smtClean="0">
                          <a:solidFill>
                            <a:schemeClr val="tx1"/>
                          </a:solidFill>
                        </a:rPr>
                        <a:t>  use  ship  care  long 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IN" dirty="0" err="1" smtClean="0">
                          <a:solidFill>
                            <a:schemeClr val="tx1"/>
                          </a:solidFill>
                        </a:rPr>
                        <a:t>er</a:t>
                      </a:r>
                      <a:r>
                        <a:rPr lang="en-IN" dirty="0" smtClean="0">
                          <a:solidFill>
                            <a:schemeClr val="tx1"/>
                          </a:solidFill>
                        </a:rPr>
                        <a:t>    - </a:t>
                      </a:r>
                      <a:r>
                        <a:rPr lang="en-IN" dirty="0" err="1" smtClean="0">
                          <a:solidFill>
                            <a:schemeClr val="tx1"/>
                          </a:solidFill>
                        </a:rPr>
                        <a:t>ful</a:t>
                      </a:r>
                      <a:r>
                        <a:rPr lang="en-IN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IN" baseline="0" dirty="0" smtClean="0">
                          <a:solidFill>
                            <a:schemeClr val="tx1"/>
                          </a:solidFill>
                        </a:rPr>
                        <a:t>  -  less  -</a:t>
                      </a:r>
                      <a:r>
                        <a:rPr lang="en-IN" baseline="0" dirty="0" err="1" smtClean="0">
                          <a:solidFill>
                            <a:schemeClr val="tx1"/>
                          </a:solidFill>
                        </a:rPr>
                        <a:t>ment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Remedial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28596" y="1500174"/>
            <a:ext cx="5897880" cy="602512"/>
          </a:xfrm>
        </p:spPr>
        <p:txBody>
          <a:bodyPr/>
          <a:lstStyle/>
          <a:p>
            <a:r>
              <a:rPr lang="en-IN" sz="1800" dirty="0" smtClean="0"/>
              <a:t>Sort the words according to the suffix</a:t>
            </a:r>
            <a:r>
              <a:rPr lang="en-IN" dirty="0" smtClean="0"/>
              <a:t>.</a:t>
            </a:r>
          </a:p>
          <a:p>
            <a:endParaRPr lang="en-IN" dirty="0" smtClean="0"/>
          </a:p>
          <a:p>
            <a:endParaRPr lang="en-IN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357158" y="3143248"/>
          <a:ext cx="7239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- </a:t>
                      </a:r>
                      <a:r>
                        <a:rPr lang="en-IN" dirty="0" err="1" smtClean="0"/>
                        <a:t>ful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-less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-</a:t>
                      </a:r>
                      <a:r>
                        <a:rPr lang="en-IN" dirty="0" err="1" smtClean="0"/>
                        <a:t>er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-</a:t>
                      </a:r>
                      <a:r>
                        <a:rPr lang="en-IN" dirty="0" err="1" smtClean="0"/>
                        <a:t>ment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00034" y="1928802"/>
          <a:ext cx="721523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52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cupful  </a:t>
                      </a:r>
                      <a:r>
                        <a:rPr lang="en-IN" baseline="0" dirty="0" smtClean="0"/>
                        <a:t> thankless   </a:t>
                      </a:r>
                      <a:r>
                        <a:rPr lang="en-IN" baseline="0" dirty="0" smtClean="0"/>
                        <a:t>longer  </a:t>
                      </a:r>
                      <a:r>
                        <a:rPr lang="en-IN" baseline="0" dirty="0" smtClean="0"/>
                        <a:t> statement </a:t>
                      </a:r>
                      <a:r>
                        <a:rPr lang="en-IN" baseline="0" dirty="0" smtClean="0"/>
                        <a:t>shorter  </a:t>
                      </a:r>
                      <a:r>
                        <a:rPr lang="en-IN" baseline="0" dirty="0" smtClean="0"/>
                        <a:t>payment  colourful mouthful  smaller  needless  harmless  shipment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Wish you all success!!!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textbook – Class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units = 3</a:t>
            </a:r>
          </a:p>
          <a:p>
            <a:r>
              <a:rPr lang="en-US" dirty="0"/>
              <a:t>Titles </a:t>
            </a:r>
          </a:p>
          <a:p>
            <a:pPr lvl="1"/>
            <a:r>
              <a:rPr lang="en-US" dirty="0"/>
              <a:t>Unit 1 – Exploring Space</a:t>
            </a:r>
          </a:p>
          <a:p>
            <a:pPr lvl="1"/>
            <a:r>
              <a:rPr lang="en-US" dirty="0"/>
              <a:t>Unit 2 – My Native Place</a:t>
            </a:r>
          </a:p>
          <a:p>
            <a:pPr lvl="1"/>
            <a:r>
              <a:rPr lang="en-US" dirty="0"/>
              <a:t>Unit 3 – Our Nation</a:t>
            </a:r>
          </a:p>
          <a:p>
            <a:r>
              <a:rPr lang="en-US" dirty="0"/>
              <a:t>The themes are child friendly</a:t>
            </a:r>
          </a:p>
          <a:p>
            <a:r>
              <a:rPr lang="en-US" dirty="0"/>
              <a:t>Help children relate with the textbook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>
            <a:normAutofit/>
          </a:bodyPr>
          <a:lstStyle/>
          <a:p>
            <a:r>
              <a:rPr lang="en-US" dirty="0"/>
              <a:t> features of the 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5410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Anchoring page (4 and 5)</a:t>
            </a:r>
          </a:p>
          <a:p>
            <a:r>
              <a:rPr lang="en-US" dirty="0"/>
              <a:t>My little </a:t>
            </a:r>
            <a:r>
              <a:rPr lang="en-US" dirty="0" err="1"/>
              <a:t>pictionary</a:t>
            </a:r>
            <a:r>
              <a:rPr lang="en-US" dirty="0"/>
              <a:t> (4 and 5)</a:t>
            </a:r>
          </a:p>
          <a:p>
            <a:r>
              <a:rPr lang="en-US" dirty="0"/>
              <a:t>Note to the teacher (4 and 5 )</a:t>
            </a:r>
          </a:p>
          <a:p>
            <a:r>
              <a:rPr lang="en-US" dirty="0"/>
              <a:t>Let us learn (4 and 5 )</a:t>
            </a:r>
          </a:p>
          <a:p>
            <a:r>
              <a:rPr lang="en-US" dirty="0"/>
              <a:t>Brainy boxes (4 and 5)</a:t>
            </a:r>
          </a:p>
          <a:p>
            <a:r>
              <a:rPr lang="en-US" dirty="0"/>
              <a:t>Let us understand (4 and 5 )</a:t>
            </a:r>
          </a:p>
          <a:p>
            <a:r>
              <a:rPr lang="en-US" dirty="0"/>
              <a:t>Let us build (4 and 5)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Let us sing (4 and 5)</a:t>
            </a:r>
          </a:p>
          <a:p>
            <a:r>
              <a:rPr lang="en-US" dirty="0"/>
              <a:t>Let us know (4 and 5)</a:t>
            </a:r>
          </a:p>
          <a:p>
            <a:r>
              <a:rPr lang="en-US" dirty="0"/>
              <a:t>Let us listen (4 and 5)</a:t>
            </a:r>
          </a:p>
          <a:p>
            <a:r>
              <a:rPr lang="en-US" dirty="0"/>
              <a:t>Let us speak (4 and 5)</a:t>
            </a:r>
          </a:p>
          <a:p>
            <a:r>
              <a:rPr lang="en-US" dirty="0"/>
              <a:t>Let us read (4 and 5)</a:t>
            </a:r>
          </a:p>
          <a:p>
            <a:r>
              <a:rPr lang="en-US" dirty="0">
                <a:solidFill>
                  <a:srgbClr val="C94FB2"/>
                </a:solidFill>
              </a:rPr>
              <a:t>Try your own (5)</a:t>
            </a:r>
          </a:p>
          <a:p>
            <a:r>
              <a:rPr lang="en-US" dirty="0">
                <a:solidFill>
                  <a:srgbClr val="C94FB2"/>
                </a:solidFill>
              </a:rPr>
              <a:t>Speak and win (5)</a:t>
            </a:r>
          </a:p>
          <a:p>
            <a:r>
              <a:rPr lang="en-US" dirty="0"/>
              <a:t>Let us read aloud (4 and 5)</a:t>
            </a:r>
          </a:p>
          <a:p>
            <a:r>
              <a:rPr lang="en-US" dirty="0"/>
              <a:t>Let us write (4 and 5)</a:t>
            </a:r>
          </a:p>
          <a:p>
            <a:r>
              <a:rPr lang="en-US" dirty="0"/>
              <a:t>QR Codes – When and why? (4 and 5)</a:t>
            </a:r>
          </a:p>
          <a:p>
            <a:r>
              <a:rPr lang="en-US" dirty="0"/>
              <a:t>I can do (4 and 5)</a:t>
            </a:r>
          </a:p>
          <a:p>
            <a:r>
              <a:rPr lang="en-US" dirty="0"/>
              <a:t>Learning outcomes (4 and 5)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0053"/>
            <a:ext cx="5638800" cy="8382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Anchoring Page  - 4 </a:t>
            </a:r>
            <a:r>
              <a:rPr lang="en-US" sz="3200" b="1" dirty="0">
                <a:latin typeface="Arial Narrow" pitchFamily="34" charset="0"/>
              </a:rPr>
              <a:t>&amp;</a:t>
            </a:r>
            <a:r>
              <a:rPr lang="en-US" sz="3200" b="1" dirty="0"/>
              <a:t> 5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52400" y="533400"/>
            <a:ext cx="5257800" cy="5867400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800" dirty="0"/>
              <a:t>It is a talk about page.</a:t>
            </a:r>
          </a:p>
          <a:p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/>
              <a:t>It is used as a pictorial representation of the theme and the content.</a:t>
            </a:r>
          </a:p>
          <a:p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/>
              <a:t>Teachers need to ask as many questions as possible and help children answer without fear. </a:t>
            </a:r>
          </a:p>
          <a:p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 err="1">
                <a:solidFill>
                  <a:srgbClr val="00B050"/>
                </a:solidFill>
              </a:rPr>
              <a:t>Nila</a:t>
            </a:r>
            <a:r>
              <a:rPr lang="en-US" sz="2800" dirty="0"/>
              <a:t> is the anchoring character. She introduces theme of each unit.</a:t>
            </a:r>
          </a:p>
          <a:p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62E665C-6D96-405F-9DD1-E74F11AFC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7635" y="1371600"/>
            <a:ext cx="2829565" cy="401161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6553200" cy="412750"/>
          </a:xfrm>
        </p:spPr>
        <p:txBody>
          <a:bodyPr>
            <a:noAutofit/>
          </a:bodyPr>
          <a:lstStyle/>
          <a:p>
            <a:r>
              <a:rPr lang="en-US" sz="3200" b="1" dirty="0"/>
              <a:t>My little Pictionary - </a:t>
            </a:r>
            <a:r>
              <a:rPr lang="en-IN" sz="3200" dirty="0"/>
              <a:t>4 </a:t>
            </a:r>
            <a:r>
              <a:rPr lang="en-IN" sz="3200" dirty="0">
                <a:latin typeface="Arial Narrow" pitchFamily="34" charset="0"/>
              </a:rPr>
              <a:t>&amp;</a:t>
            </a:r>
            <a:r>
              <a:rPr lang="en-IN" sz="3200" dirty="0"/>
              <a:t> 5 </a:t>
            </a:r>
            <a:endParaRPr lang="en-US" sz="3200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457200" y="914400"/>
            <a:ext cx="4876800" cy="5257800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</a:pPr>
            <a:r>
              <a:rPr lang="en-US" sz="2800" dirty="0"/>
              <a:t>This page is a picture dictionary.</a:t>
            </a:r>
          </a:p>
          <a:p>
            <a:pPr>
              <a:buFont typeface="Arial" charset="0"/>
              <a:buChar char="•"/>
            </a:pPr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/>
              <a:t>Children love to cut pictures from many sources. The teacher can use this curiosity to encourage children to find pictures of new words they learn.</a:t>
            </a:r>
          </a:p>
          <a:p>
            <a:pPr>
              <a:buFont typeface="Arial" charset="0"/>
              <a:buChar char="•"/>
            </a:pPr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/>
              <a:t>Some pictures are  given in the page for words related to the unit.</a:t>
            </a:r>
          </a:p>
          <a:p>
            <a:pPr>
              <a:buFont typeface="Arial" charset="0"/>
              <a:buChar char="•"/>
            </a:pPr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/>
              <a:t>Teacher should explain meaning and usage of the words.</a:t>
            </a:r>
          </a:p>
          <a:p>
            <a:pPr>
              <a:buFont typeface="Arial" charset="0"/>
              <a:buChar char="•"/>
            </a:pPr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/>
              <a:t>Teacher can use  more clippings or motivate children to make their own Pictionary!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98B2BE2-85B5-4BBD-A7FB-E0375F921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1326832"/>
            <a:ext cx="2796217" cy="420433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5943600" cy="685802"/>
          </a:xfrm>
        </p:spPr>
        <p:txBody>
          <a:bodyPr>
            <a:normAutofit/>
          </a:bodyPr>
          <a:lstStyle/>
          <a:p>
            <a:r>
              <a:rPr lang="en-US" sz="3200" dirty="0"/>
              <a:t>Note to the teacher - 4</a:t>
            </a:r>
            <a:r>
              <a:rPr sz="3200" dirty="0"/>
              <a:t> </a:t>
            </a:r>
            <a:r>
              <a:rPr sz="3200" dirty="0">
                <a:latin typeface="Arial Narrow" pitchFamily="34" charset="0"/>
              </a:rPr>
              <a:t>&amp;</a:t>
            </a:r>
            <a:r>
              <a:rPr sz="3200" dirty="0"/>
              <a:t> 5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886200" cy="457200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Given at the end of appropriate sessions.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This is a guidance for the teacher. 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It </a:t>
            </a:r>
            <a:r>
              <a:rPr lang="en-US" sz="2400" dirty="0" err="1"/>
              <a:t>emphasises</a:t>
            </a:r>
            <a:r>
              <a:rPr lang="en-US" sz="2400" dirty="0"/>
              <a:t> on the learning outcome to be achieved through the content.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A994BC0-D73C-4594-A022-E81109890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3276603"/>
            <a:ext cx="3684233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4038600" cy="609600"/>
          </a:xfrm>
        </p:spPr>
        <p:txBody>
          <a:bodyPr>
            <a:normAutofit/>
          </a:bodyPr>
          <a:lstStyle/>
          <a:p>
            <a:r>
              <a:rPr lang="en-US" sz="3600" dirty="0"/>
              <a:t>THINK box - </a:t>
            </a:r>
            <a:r>
              <a:rPr lang="en-IN" sz="3600" dirty="0"/>
              <a:t>4 </a:t>
            </a:r>
            <a:r>
              <a:rPr lang="en-IN" sz="3600" dirty="0">
                <a:latin typeface="Arial Narrow" pitchFamily="34" charset="0"/>
              </a:rPr>
              <a:t>&amp;</a:t>
            </a:r>
            <a:r>
              <a:rPr lang="en-IN" sz="3600" dirty="0"/>
              <a:t> 5 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3400" y="914400"/>
            <a:ext cx="4114800" cy="556260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Teacher’s need to ask the question orally when this box appears in the textbook.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It kindles children’s convergent and divergent thinking ability.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Children are to be encouraged to answer with their own justification and the answer is beyond the scope of the textbook.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Teacher should use the question to set up a forum to discuss in the classroom and help children arrive at their own answers.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There is no correct or wrong answer to this question.</a:t>
            </a:r>
            <a:endParaRPr lang="en-US" sz="800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D0F6A1A-EE48-43B6-88C1-FD0B7788C9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0" b="2735"/>
          <a:stretch/>
        </p:blipFill>
        <p:spPr>
          <a:xfrm>
            <a:off x="4876802" y="1252537"/>
            <a:ext cx="3252597" cy="423386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609600"/>
          </a:xfrm>
        </p:spPr>
        <p:txBody>
          <a:bodyPr>
            <a:normAutofit/>
          </a:bodyPr>
          <a:lstStyle/>
          <a:p>
            <a:r>
              <a:rPr lang="en-US" sz="3200" dirty="0"/>
              <a:t>Let us build - </a:t>
            </a:r>
            <a:r>
              <a:rPr lang="en-IN" sz="3200" dirty="0"/>
              <a:t>4 </a:t>
            </a:r>
            <a:r>
              <a:rPr lang="en-IN" sz="3200" dirty="0">
                <a:latin typeface="Arial Narrow" pitchFamily="34" charset="0"/>
              </a:rPr>
              <a:t>&amp;</a:t>
            </a:r>
            <a:r>
              <a:rPr lang="en-IN" sz="3200" dirty="0"/>
              <a:t> 5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762000"/>
            <a:ext cx="4038600" cy="5715000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It is a vocabulary section.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Designed with examples to understand the pattern in the rules.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Enhanced with  ample exercises to build skill in that vocabulary.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EA84694-62D6-4286-B26A-8385C1CD8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914400"/>
            <a:ext cx="3333678" cy="50292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1788</TotalTime>
  <Words>1337</Words>
  <Application>Microsoft Macintosh PowerPoint</Application>
  <PresentationFormat>On-screen Show (4:3)</PresentationFormat>
  <Paragraphs>222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Opulent</vt:lpstr>
      <vt:lpstr>NEW FEATURES OF THE TEXTBOOK CLASS 4 &amp; 5</vt:lpstr>
      <vt:lpstr>The textbook – Class 4</vt:lpstr>
      <vt:lpstr>The textbook – Class 5</vt:lpstr>
      <vt:lpstr> features of the book</vt:lpstr>
      <vt:lpstr>Anchoring Page  - 4 &amp; 5</vt:lpstr>
      <vt:lpstr>My little Pictionary - 4 &amp; 5 </vt:lpstr>
      <vt:lpstr>Note to the teacher - 4 &amp; 5</vt:lpstr>
      <vt:lpstr>THINK box - 4 &amp; 5 </vt:lpstr>
      <vt:lpstr>Let us build - 4 &amp; 5 </vt:lpstr>
      <vt:lpstr>Try your own - CLASS 5 </vt:lpstr>
      <vt:lpstr>Let us know – 4 &amp; 5 </vt:lpstr>
      <vt:lpstr>Let us understand - 4 &amp; 5</vt:lpstr>
      <vt:lpstr>Let us read – 4 &amp; 5</vt:lpstr>
      <vt:lpstr>Let us listen – 4 &amp; 5 </vt:lpstr>
      <vt:lpstr>LET US READ ALOUD – 4 &amp; 5 </vt:lpstr>
      <vt:lpstr>Let us write – 4 &amp; 5 </vt:lpstr>
      <vt:lpstr>I can do - 4 &amp; 5</vt:lpstr>
      <vt:lpstr>Learning outcomes - 4 &amp; 5</vt:lpstr>
      <vt:lpstr>QR codes - When and Why - 4 &amp; 5</vt:lpstr>
      <vt:lpstr>pedagogy</vt:lpstr>
      <vt:lpstr>Textbook reference</vt:lpstr>
      <vt:lpstr>Demonstration</vt:lpstr>
      <vt:lpstr>Content TRansaction</vt:lpstr>
      <vt:lpstr>Reinforcement</vt:lpstr>
      <vt:lpstr>Assessment </vt:lpstr>
      <vt:lpstr>Remedial 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hp1</dc:creator>
  <cp:lastModifiedBy>SCERT_Lang5</cp:lastModifiedBy>
  <cp:revision>111</cp:revision>
  <dcterms:created xsi:type="dcterms:W3CDTF">2006-08-16T00:00:00Z</dcterms:created>
  <dcterms:modified xsi:type="dcterms:W3CDTF">2019-10-04T09:50:14Z</dcterms:modified>
</cp:coreProperties>
</file>